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7"/>
  </p:notesMasterIdLst>
  <p:sldIdLst>
    <p:sldId id="256" r:id="rId2"/>
    <p:sldId id="258" r:id="rId3"/>
    <p:sldId id="257" r:id="rId4"/>
    <p:sldId id="259" r:id="rId5"/>
    <p:sldId id="260" r:id="rId6"/>
    <p:sldId id="280" r:id="rId7"/>
    <p:sldId id="261" r:id="rId8"/>
    <p:sldId id="265" r:id="rId9"/>
    <p:sldId id="263" r:id="rId10"/>
    <p:sldId id="264" r:id="rId11"/>
    <p:sldId id="266" r:id="rId12"/>
    <p:sldId id="262" r:id="rId13"/>
    <p:sldId id="278" r:id="rId14"/>
    <p:sldId id="267" r:id="rId15"/>
    <p:sldId id="281" r:id="rId16"/>
    <p:sldId id="270" r:id="rId17"/>
    <p:sldId id="271" r:id="rId18"/>
    <p:sldId id="269" r:id="rId19"/>
    <p:sldId id="282" r:id="rId20"/>
    <p:sldId id="283" r:id="rId21"/>
    <p:sldId id="284" r:id="rId22"/>
    <p:sldId id="285" r:id="rId23"/>
    <p:sldId id="275" r:id="rId24"/>
    <p:sldId id="276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0EF5ACE-3498-4B91-AEB3-26E69A87CDE1}">
          <p14:sldIdLst>
            <p14:sldId id="256"/>
            <p14:sldId id="258"/>
            <p14:sldId id="257"/>
            <p14:sldId id="259"/>
            <p14:sldId id="260"/>
            <p14:sldId id="280"/>
            <p14:sldId id="261"/>
            <p14:sldId id="265"/>
            <p14:sldId id="263"/>
            <p14:sldId id="264"/>
            <p14:sldId id="266"/>
            <p14:sldId id="262"/>
            <p14:sldId id="278"/>
            <p14:sldId id="267"/>
            <p14:sldId id="281"/>
            <p14:sldId id="270"/>
            <p14:sldId id="271"/>
            <p14:sldId id="269"/>
            <p14:sldId id="282"/>
            <p14:sldId id="283"/>
            <p14:sldId id="284"/>
            <p14:sldId id="285"/>
            <p14:sldId id="275"/>
            <p14:sldId id="276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аниил Рязанов" initials="ДР" lastIdx="5" clrIdx="0">
    <p:extLst>
      <p:ext uri="{19B8F6BF-5375-455C-9EA6-DF929625EA0E}">
        <p15:presenceInfo xmlns:p15="http://schemas.microsoft.com/office/powerpoint/2012/main" userId="ffe94a66ca815b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FFE3"/>
    <a:srgbClr val="4C8C9F"/>
    <a:srgbClr val="000000"/>
    <a:srgbClr val="94D2BD"/>
    <a:srgbClr val="001219"/>
    <a:srgbClr val="5C96A9"/>
    <a:srgbClr val="76A6B9"/>
    <a:srgbClr val="000C1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57" autoAdjust="0"/>
  </p:normalViewPr>
  <p:slideViewPr>
    <p:cSldViewPr snapToGrid="0">
      <p:cViewPr varScale="1">
        <p:scale>
          <a:sx n="110" d="100"/>
          <a:sy n="110" d="100"/>
        </p:scale>
        <p:origin x="55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E1ACB-0C78-4B3C-B583-63F1615840A9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A4B4C-F1AB-4566-800F-DCE58AA7E0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734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Презентация для краткого представления проекта </a:t>
            </a:r>
            <a:r>
              <a:rPr lang="en-US" dirty="0"/>
              <a:t>Smart Home System.</a:t>
            </a:r>
            <a:r>
              <a:rPr lang="ru-RU" dirty="0"/>
              <a:t> Для подробного ознакомления рекомендуется прочтение документации на </a:t>
            </a:r>
            <a:r>
              <a:rPr lang="ru-RU" dirty="0" err="1"/>
              <a:t>гитхабе</a:t>
            </a:r>
            <a:r>
              <a:rPr lang="ru-RU" dirty="0"/>
              <a:t>: </a:t>
            </a:r>
            <a:r>
              <a:rPr lang="en-US" dirty="0"/>
              <a:t>https://github.com/MrRyabena/SmartHomeSystem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4B4C-F1AB-4566-800F-DCE58AA7E0E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55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4B4C-F1AB-4566-800F-DCE58AA7E0E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76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22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92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95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49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55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13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024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00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981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02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68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8FBA2-46D2-4FB1-B98C-7F1EDA543B45}" type="datetimeFigureOut">
              <a:rPr lang="ru-RU" smtClean="0"/>
              <a:t>01.03.2025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83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jpeg"/><Relationship Id="rId4" Type="http://schemas.openxmlformats.org/officeDocument/2006/relationships/image" Target="../media/image24.sv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gif"/><Relationship Id="rId3" Type="http://schemas.openxmlformats.org/officeDocument/2006/relationships/image" Target="../media/image4.png"/><Relationship Id="rId7" Type="http://schemas.openxmlformats.org/officeDocument/2006/relationships/image" Target="../media/image46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hyperlink" Target="mailto:daniilrazanov82349@gmail.com" TargetMode="External"/><Relationship Id="rId5" Type="http://schemas.openxmlformats.org/officeDocument/2006/relationships/hyperlink" Target="https://t.me/MrRyabena" TargetMode="External"/><Relationship Id="rId4" Type="http://schemas.openxmlformats.org/officeDocument/2006/relationships/hyperlink" Target="https://github.com/MrRyabena/SmartHomeSyste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266BA3"/>
            </a:gs>
            <a:gs pos="0">
              <a:schemeClr val="accent3">
                <a:lumMod val="60000"/>
                <a:lumOff val="40000"/>
              </a:schemeClr>
            </a:gs>
            <a:gs pos="0">
              <a:schemeClr val="tx2">
                <a:lumMod val="75000"/>
              </a:schemeClr>
            </a:gs>
            <a:gs pos="100000">
              <a:schemeClr val="accent5">
                <a:lumMod val="7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C6C0A30-B2FE-4D7C-825F-816C0D3BD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822" y="2076992"/>
            <a:ext cx="3980353" cy="3980353"/>
          </a:xfrm>
          <a:prstGeom prst="rect">
            <a:avLst/>
          </a:prstGeom>
        </p:spPr>
      </p:pic>
      <p:sp>
        <p:nvSpPr>
          <p:cNvPr id="30" name="Объект 2">
            <a:extLst>
              <a:ext uri="{FF2B5EF4-FFF2-40B4-BE49-F238E27FC236}">
                <a16:creationId xmlns:a16="http://schemas.microsoft.com/office/drawing/2014/main" id="{8F01FB89-D696-41AE-81B6-E8A42004F068}"/>
              </a:ext>
            </a:extLst>
          </p:cNvPr>
          <p:cNvSpPr txBox="1">
            <a:spLocks/>
          </p:cNvSpPr>
          <p:nvPr/>
        </p:nvSpPr>
        <p:spPr>
          <a:xfrm>
            <a:off x="8333982" y="4657170"/>
            <a:ext cx="3015575" cy="1045377"/>
          </a:xfrm>
          <a:prstGeom prst="roundRect">
            <a:avLst/>
          </a:prstGeom>
          <a:noFill/>
          <a:ln w="50800"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ru-RU" sz="2800" dirty="0">
                <a:solidFill>
                  <a:srgbClr val="ACFF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Даниил Рязанов</a:t>
            </a:r>
          </a:p>
          <a:p>
            <a:pPr algn="r"/>
            <a:r>
              <a:rPr lang="ru-RU" sz="2800" dirty="0">
                <a:solidFill>
                  <a:srgbClr val="ACFF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ГБОУ лицей № 470</a:t>
            </a:r>
            <a:endParaRPr lang="en-US" sz="2800" dirty="0">
              <a:solidFill>
                <a:srgbClr val="ACFF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BF5EAA8E-91C2-48D6-8FC3-7BB86729E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724" y="632338"/>
            <a:ext cx="9414551" cy="114148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ACFF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Smart Home System</a:t>
            </a:r>
            <a:endParaRPr lang="ru-RU" sz="6600" b="1" dirty="0">
              <a:solidFill>
                <a:srgbClr val="ACFF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7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Объект 37">
            <a:extLst>
              <a:ext uri="{FF2B5EF4-FFF2-40B4-BE49-F238E27FC236}">
                <a16:creationId xmlns:a16="http://schemas.microsoft.com/office/drawing/2014/main" id="{B8AA23EE-74FC-4730-A2D9-9E3CAEDE56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8723" y="3380230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8C7DE3A-372E-414D-A637-77EB6C7F9E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606" t="6089" r="17606" b="6089"/>
          <a:stretch>
            <a:fillRect/>
          </a:stretch>
        </p:blipFill>
        <p:spPr>
          <a:xfrm>
            <a:off x="1066801" y="3380229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5EF2608-8A56-44B1-BD21-558A1107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1599" r="6867" b="1599"/>
          <a:stretch>
            <a:fillRect/>
          </a:stretch>
        </p:blipFill>
        <p:spPr bwMode="auto">
          <a:xfrm>
            <a:off x="4557761" y="3380230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Объект 2">
            <a:extLst>
              <a:ext uri="{FF2B5EF4-FFF2-40B4-BE49-F238E27FC236}">
                <a16:creationId xmlns:a16="http://schemas.microsoft.com/office/drawing/2014/main" id="{612B4F9A-9ED4-4AAD-ABCC-EF2E61B35319}"/>
              </a:ext>
            </a:extLst>
          </p:cNvPr>
          <p:cNvSpPr txBox="1">
            <a:spLocks/>
          </p:cNvSpPr>
          <p:nvPr/>
        </p:nvSpPr>
        <p:spPr>
          <a:xfrm>
            <a:off x="940142" y="1600199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ATmega328P</a:t>
            </a:r>
            <a:endParaRPr lang="ru-RU" dirty="0"/>
          </a:p>
          <a:p>
            <a:pPr marL="0" indent="0">
              <a:buNone/>
            </a:pPr>
            <a:r>
              <a:rPr lang="ru-RU" sz="2000" dirty="0"/>
              <a:t>Имеет набор интерфейсов для эффективного управления нагрузкой.</a:t>
            </a:r>
          </a:p>
        </p:txBody>
      </p:sp>
      <p:sp>
        <p:nvSpPr>
          <p:cNvPr id="43" name="Объект 2">
            <a:extLst>
              <a:ext uri="{FF2B5EF4-FFF2-40B4-BE49-F238E27FC236}">
                <a16:creationId xmlns:a16="http://schemas.microsoft.com/office/drawing/2014/main" id="{1C5AB0F2-D0BA-47CE-B702-61CA723E8496}"/>
              </a:ext>
            </a:extLst>
          </p:cNvPr>
          <p:cNvSpPr txBox="1">
            <a:spLocks/>
          </p:cNvSpPr>
          <p:nvPr/>
        </p:nvSpPr>
        <p:spPr>
          <a:xfrm>
            <a:off x="4431102" y="1600199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ESP8266</a:t>
            </a:r>
          </a:p>
          <a:p>
            <a:r>
              <a:rPr lang="ru-RU" sz="2000" dirty="0"/>
              <a:t>С </a:t>
            </a:r>
            <a:r>
              <a:rPr lang="en-US" sz="2000" dirty="0" err="1"/>
              <a:t>WiFi</a:t>
            </a:r>
            <a:r>
              <a:rPr lang="ru-RU" sz="2000" dirty="0"/>
              <a:t> на борту отлично подходит для управления модулем.</a:t>
            </a:r>
            <a:endParaRPr lang="en-US" sz="2000" dirty="0"/>
          </a:p>
          <a:p>
            <a:endParaRPr lang="ru-RU" dirty="0"/>
          </a:p>
        </p:txBody>
      </p:sp>
      <p:sp>
        <p:nvSpPr>
          <p:cNvPr id="44" name="Объект 2">
            <a:extLst>
              <a:ext uri="{FF2B5EF4-FFF2-40B4-BE49-F238E27FC236}">
                <a16:creationId xmlns:a16="http://schemas.microsoft.com/office/drawing/2014/main" id="{D9BF6BA2-8900-4F1A-91C8-F28E7E4A243E}"/>
              </a:ext>
            </a:extLst>
          </p:cNvPr>
          <p:cNvSpPr txBox="1">
            <a:spLocks/>
          </p:cNvSpPr>
          <p:nvPr/>
        </p:nvSpPr>
        <p:spPr>
          <a:xfrm>
            <a:off x="7922063" y="1600198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ESP32</a:t>
            </a:r>
          </a:p>
          <a:p>
            <a:pPr marL="0" indent="0">
              <a:buNone/>
            </a:pPr>
            <a:r>
              <a:rPr lang="ru-RU" sz="2000" dirty="0"/>
              <a:t>Двухъядерный процессор и хороший объем памяти — идеальное решение для сервера.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0BACBA18-5B30-4E62-B3BD-9610A741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3223"/>
            <a:ext cx="10515600" cy="1325563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Используемые микроконтроллеры</a:t>
            </a:r>
          </a:p>
        </p:txBody>
      </p:sp>
    </p:spTree>
    <p:extLst>
      <p:ext uri="{BB962C8B-B14F-4D97-AF65-F5344CB8AC3E}">
        <p14:creationId xmlns:p14="http://schemas.microsoft.com/office/powerpoint/2010/main" val="2191856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CDA3E9CB-CB46-4147-B274-63BDB7319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56" y="617620"/>
            <a:ext cx="10905688" cy="4351338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К микроконтроллеру подключаются датчики, устройства и другие контроллеры.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Микроконтроллер обрабатывает данные и регулирует устройства.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Для взаимодействия с системой и пользователем модуль связывается с серверами по </a:t>
            </a:r>
            <a:r>
              <a:rPr lang="en-US" dirty="0" err="1"/>
              <a:t>WiFi</a:t>
            </a:r>
            <a:r>
              <a:rPr lang="ru-RU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8FDD92-E102-45B1-B45D-EBFD57D16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06" y="3238976"/>
            <a:ext cx="10905688" cy="3253899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811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14000">
              <a:schemeClr val="bg1">
                <a:shade val="63000"/>
                <a:satMod val="120000"/>
                <a:lumMod val="96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D9B325C-3955-4F81-8718-1710957CD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000" r="90000">
                        <a14:foregroundMark x1="45100" y1="64925" x2="80200" y2="55373"/>
                        <a14:foregroundMark x1="11100" y1="58731" x2="10400" y2="53955"/>
                        <a14:foregroundMark x1="4900" y1="55149" x2="4900" y2="55149"/>
                        <a14:foregroundMark x1="4000" y1="55000" x2="4000" y2="55000"/>
                        <a14:foregroundMark x1="39700" y1="65746" x2="46300" y2="61791"/>
                        <a14:foregroundMark x1="40400" y1="71343" x2="46900" y2="67612"/>
                        <a14:foregroundMark x1="45200" y1="67910" x2="84600" y2="57090"/>
                        <a14:foregroundMark x1="71000" y1="54627" x2="76300" y2="51493"/>
                        <a14:foregroundMark x1="72900" y1="54104" x2="80200" y2="53284"/>
                        <a14:backgroundMark x1="32400" y1="29552" x2="35500" y2="29179"/>
                        <a14:backgroundMark x1="33000" y1="29552" x2="54300" y2="22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3" t="12851" r="4495" b="16325"/>
          <a:stretch/>
        </p:blipFill>
        <p:spPr bwMode="auto">
          <a:xfrm>
            <a:off x="836926" y="681037"/>
            <a:ext cx="2144861" cy="2140725"/>
          </a:xfrm>
          <a:custGeom>
            <a:avLst/>
            <a:gdLst>
              <a:gd name="connsiteX0" fmla="*/ 274375 w 1666907"/>
              <a:gd name="connsiteY0" fmla="*/ 0 h 1646218"/>
              <a:gd name="connsiteX1" fmla="*/ 1392532 w 1666907"/>
              <a:gd name="connsiteY1" fmla="*/ 0 h 1646218"/>
              <a:gd name="connsiteX2" fmla="*/ 1666907 w 1666907"/>
              <a:gd name="connsiteY2" fmla="*/ 274375 h 1646218"/>
              <a:gd name="connsiteX3" fmla="*/ 1666907 w 1666907"/>
              <a:gd name="connsiteY3" fmla="*/ 1371843 h 1646218"/>
              <a:gd name="connsiteX4" fmla="*/ 1392532 w 1666907"/>
              <a:gd name="connsiteY4" fmla="*/ 1646218 h 1646218"/>
              <a:gd name="connsiteX5" fmla="*/ 274375 w 1666907"/>
              <a:gd name="connsiteY5" fmla="*/ 1646218 h 1646218"/>
              <a:gd name="connsiteX6" fmla="*/ 0 w 1666907"/>
              <a:gd name="connsiteY6" fmla="*/ 1371843 h 1646218"/>
              <a:gd name="connsiteX7" fmla="*/ 0 w 1666907"/>
              <a:gd name="connsiteY7" fmla="*/ 274375 h 1646218"/>
              <a:gd name="connsiteX8" fmla="*/ 274375 w 1666907"/>
              <a:gd name="connsiteY8" fmla="*/ 0 h 164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6907" h="1646218">
                <a:moveTo>
                  <a:pt x="274375" y="0"/>
                </a:moveTo>
                <a:lnTo>
                  <a:pt x="1392532" y="0"/>
                </a:lnTo>
                <a:cubicBezTo>
                  <a:pt x="1544065" y="0"/>
                  <a:pt x="1666907" y="122842"/>
                  <a:pt x="1666907" y="274375"/>
                </a:cubicBezTo>
                <a:lnTo>
                  <a:pt x="1666907" y="1371843"/>
                </a:lnTo>
                <a:cubicBezTo>
                  <a:pt x="1666907" y="1523376"/>
                  <a:pt x="1544065" y="1646218"/>
                  <a:pt x="1392532" y="1646218"/>
                </a:cubicBezTo>
                <a:lnTo>
                  <a:pt x="274375" y="1646218"/>
                </a:lnTo>
                <a:cubicBezTo>
                  <a:pt x="122842" y="1646218"/>
                  <a:pt x="0" y="1523376"/>
                  <a:pt x="0" y="1371843"/>
                </a:cubicBezTo>
                <a:lnTo>
                  <a:pt x="0" y="274375"/>
                </a:lnTo>
                <a:cubicBezTo>
                  <a:pt x="0" y="122842"/>
                  <a:pt x="122842" y="0"/>
                  <a:pt x="274375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B05A2B9-38DB-4235-B855-85F09605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4830" r="8303" b="12382"/>
          <a:stretch/>
        </p:blipFill>
        <p:spPr bwMode="auto">
          <a:xfrm>
            <a:off x="9210213" y="681037"/>
            <a:ext cx="2046240" cy="2144862"/>
          </a:xfrm>
          <a:custGeom>
            <a:avLst/>
            <a:gdLst>
              <a:gd name="connsiteX0" fmla="*/ 357484 w 2144862"/>
              <a:gd name="connsiteY0" fmla="*/ 0 h 2144862"/>
              <a:gd name="connsiteX1" fmla="*/ 1787378 w 2144862"/>
              <a:gd name="connsiteY1" fmla="*/ 0 h 2144862"/>
              <a:gd name="connsiteX2" fmla="*/ 2144862 w 2144862"/>
              <a:gd name="connsiteY2" fmla="*/ 357484 h 2144862"/>
              <a:gd name="connsiteX3" fmla="*/ 2144862 w 2144862"/>
              <a:gd name="connsiteY3" fmla="*/ 1787378 h 2144862"/>
              <a:gd name="connsiteX4" fmla="*/ 1787378 w 2144862"/>
              <a:gd name="connsiteY4" fmla="*/ 2144862 h 2144862"/>
              <a:gd name="connsiteX5" fmla="*/ 357484 w 2144862"/>
              <a:gd name="connsiteY5" fmla="*/ 2144862 h 2144862"/>
              <a:gd name="connsiteX6" fmla="*/ 0 w 2144862"/>
              <a:gd name="connsiteY6" fmla="*/ 1787378 h 2144862"/>
              <a:gd name="connsiteX7" fmla="*/ 0 w 2144862"/>
              <a:gd name="connsiteY7" fmla="*/ 357484 h 2144862"/>
              <a:gd name="connsiteX8" fmla="*/ 357484 w 2144862"/>
              <a:gd name="connsiteY8" fmla="*/ 0 h 214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4862" h="2144862">
                <a:moveTo>
                  <a:pt x="357484" y="0"/>
                </a:moveTo>
                <a:lnTo>
                  <a:pt x="1787378" y="0"/>
                </a:lnTo>
                <a:cubicBezTo>
                  <a:pt x="1984811" y="0"/>
                  <a:pt x="2144862" y="160051"/>
                  <a:pt x="2144862" y="357484"/>
                </a:cubicBezTo>
                <a:lnTo>
                  <a:pt x="2144862" y="1787378"/>
                </a:lnTo>
                <a:cubicBezTo>
                  <a:pt x="2144862" y="1984811"/>
                  <a:pt x="1984811" y="2144862"/>
                  <a:pt x="1787378" y="2144862"/>
                </a:cubicBezTo>
                <a:lnTo>
                  <a:pt x="357484" y="2144862"/>
                </a:lnTo>
                <a:cubicBezTo>
                  <a:pt x="160051" y="2144862"/>
                  <a:pt x="0" y="1984811"/>
                  <a:pt x="0" y="1787378"/>
                </a:cubicBezTo>
                <a:lnTo>
                  <a:pt x="0" y="357484"/>
                </a:lnTo>
                <a:cubicBezTo>
                  <a:pt x="0" y="160051"/>
                  <a:pt x="160051" y="0"/>
                  <a:pt x="357484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FFA6FC8E-F0F0-4051-8047-6E3A6AACF670}"/>
              </a:ext>
            </a:extLst>
          </p:cNvPr>
          <p:cNvSpPr/>
          <p:nvPr/>
        </p:nvSpPr>
        <p:spPr>
          <a:xfrm>
            <a:off x="3262772" y="1543305"/>
            <a:ext cx="1438275" cy="403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EE4287AF-B15E-4BC3-9323-7DF27A8434C3}"/>
              </a:ext>
            </a:extLst>
          </p:cNvPr>
          <p:cNvSpPr/>
          <p:nvPr/>
        </p:nvSpPr>
        <p:spPr>
          <a:xfrm>
            <a:off x="7490953" y="1543305"/>
            <a:ext cx="1438275" cy="403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EE0B43-09CD-4316-8CD7-FBBDEDB67BF5}"/>
              </a:ext>
            </a:extLst>
          </p:cNvPr>
          <p:cNvSpPr txBox="1"/>
          <p:nvPr/>
        </p:nvSpPr>
        <p:spPr>
          <a:xfrm>
            <a:off x="503490" y="3028890"/>
            <a:ext cx="2811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Датчик углекислого газа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524121-3597-43BC-8F48-83E585C8BFDA}"/>
              </a:ext>
            </a:extLst>
          </p:cNvPr>
          <p:cNvSpPr txBox="1"/>
          <p:nvPr/>
        </p:nvSpPr>
        <p:spPr>
          <a:xfrm>
            <a:off x="8990050" y="3028890"/>
            <a:ext cx="2486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Вытяжка включается автоматически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AA97112-F79B-4BB1-A41F-27E2C14D5240}"/>
              </a:ext>
            </a:extLst>
          </p:cNvPr>
          <p:cNvGrpSpPr/>
          <p:nvPr/>
        </p:nvGrpSpPr>
        <p:grpSpPr>
          <a:xfrm>
            <a:off x="836926" y="3704067"/>
            <a:ext cx="2202316" cy="2711785"/>
            <a:chOff x="4994842" y="3243379"/>
            <a:chExt cx="2202316" cy="2711785"/>
          </a:xfrm>
        </p:grpSpPr>
        <p:pic>
          <p:nvPicPr>
            <p:cNvPr id="5136" name="Picture 16">
              <a:extLst>
                <a:ext uri="{FF2B5EF4-FFF2-40B4-BE49-F238E27FC236}">
                  <a16:creationId xmlns:a16="http://schemas.microsoft.com/office/drawing/2014/main" id="{D7F77291-E5D9-48CB-8B17-BAF5A77D1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299" t="-8299" r="-8299" b="-8299"/>
            <a:stretch/>
          </p:blipFill>
          <p:spPr bwMode="auto">
            <a:xfrm>
              <a:off x="4994842" y="3752850"/>
              <a:ext cx="2202316" cy="2202314"/>
            </a:xfrm>
            <a:custGeom>
              <a:avLst/>
              <a:gdLst>
                <a:gd name="connsiteX0" fmla="*/ 274375 w 1666907"/>
                <a:gd name="connsiteY0" fmla="*/ 0 h 1646218"/>
                <a:gd name="connsiteX1" fmla="*/ 1392532 w 1666907"/>
                <a:gd name="connsiteY1" fmla="*/ 0 h 1646218"/>
                <a:gd name="connsiteX2" fmla="*/ 1666907 w 1666907"/>
                <a:gd name="connsiteY2" fmla="*/ 274375 h 1646218"/>
                <a:gd name="connsiteX3" fmla="*/ 1666907 w 1666907"/>
                <a:gd name="connsiteY3" fmla="*/ 1371843 h 1646218"/>
                <a:gd name="connsiteX4" fmla="*/ 1392532 w 1666907"/>
                <a:gd name="connsiteY4" fmla="*/ 1646218 h 1646218"/>
                <a:gd name="connsiteX5" fmla="*/ 274375 w 1666907"/>
                <a:gd name="connsiteY5" fmla="*/ 1646218 h 1646218"/>
                <a:gd name="connsiteX6" fmla="*/ 0 w 1666907"/>
                <a:gd name="connsiteY6" fmla="*/ 1371843 h 1646218"/>
                <a:gd name="connsiteX7" fmla="*/ 0 w 1666907"/>
                <a:gd name="connsiteY7" fmla="*/ 274375 h 1646218"/>
                <a:gd name="connsiteX8" fmla="*/ 274375 w 1666907"/>
                <a:gd name="connsiteY8" fmla="*/ 0 h 164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6907" h="1646218">
                  <a:moveTo>
                    <a:pt x="274375" y="0"/>
                  </a:moveTo>
                  <a:lnTo>
                    <a:pt x="1392532" y="0"/>
                  </a:lnTo>
                  <a:cubicBezTo>
                    <a:pt x="1544065" y="0"/>
                    <a:pt x="1666907" y="122842"/>
                    <a:pt x="1666907" y="274375"/>
                  </a:cubicBezTo>
                  <a:lnTo>
                    <a:pt x="1666907" y="1371843"/>
                  </a:lnTo>
                  <a:cubicBezTo>
                    <a:pt x="1666907" y="1523376"/>
                    <a:pt x="1544065" y="1646218"/>
                    <a:pt x="1392532" y="1646218"/>
                  </a:cubicBezTo>
                  <a:lnTo>
                    <a:pt x="274375" y="1646218"/>
                  </a:lnTo>
                  <a:cubicBezTo>
                    <a:pt x="122842" y="1646218"/>
                    <a:pt x="0" y="1523376"/>
                    <a:pt x="0" y="1371843"/>
                  </a:cubicBezTo>
                  <a:lnTo>
                    <a:pt x="0" y="274375"/>
                  </a:lnTo>
                  <a:cubicBezTo>
                    <a:pt x="0" y="122842"/>
                    <a:pt x="122842" y="0"/>
                    <a:pt x="274375" y="0"/>
                  </a:cubicBezTo>
                  <a:close/>
                </a:path>
              </a:pathLst>
            </a:custGeom>
            <a:noFill/>
            <a:ln w="5080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67646A-4060-49F6-8841-F0DC074D2019}"/>
                </a:ext>
              </a:extLst>
            </p:cNvPr>
            <p:cNvSpPr txBox="1"/>
            <p:nvPr/>
          </p:nvSpPr>
          <p:spPr>
            <a:xfrm>
              <a:off x="5582203" y="3243379"/>
              <a:ext cx="9701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tx2">
                      <a:lumMod val="50000"/>
                    </a:schemeClr>
                  </a:solidFill>
                </a:rPr>
                <a:t>Сервер</a:t>
              </a:r>
            </a:p>
          </p:txBody>
        </p:sp>
      </p:grpSp>
      <p:pic>
        <p:nvPicPr>
          <p:cNvPr id="5140" name="Picture 20">
            <a:extLst>
              <a:ext uri="{FF2B5EF4-FFF2-40B4-BE49-F238E27FC236}">
                <a16:creationId xmlns:a16="http://schemas.microsoft.com/office/drawing/2014/main" id="{70CD9D92-959A-4172-84E9-7D789FE05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7034">
            <a:off x="2803859" y="3714159"/>
            <a:ext cx="917826" cy="63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8203CFB-7AB6-4924-BA5D-56C9DD7DCEC8}"/>
              </a:ext>
            </a:extLst>
          </p:cNvPr>
          <p:cNvGrpSpPr/>
          <p:nvPr/>
        </p:nvGrpSpPr>
        <p:grpSpPr>
          <a:xfrm>
            <a:off x="4467348" y="681037"/>
            <a:ext cx="2729810" cy="2806766"/>
            <a:chOff x="4467348" y="681037"/>
            <a:chExt cx="2729810" cy="2806766"/>
          </a:xfrm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95D16123-BA2C-481E-A6A9-3D62D3F686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649" t="-7982" r="-9649" b="-7982"/>
            <a:stretch/>
          </p:blipFill>
          <p:spPr bwMode="auto">
            <a:xfrm>
              <a:off x="4994842" y="681037"/>
              <a:ext cx="2202316" cy="2140724"/>
            </a:xfrm>
            <a:custGeom>
              <a:avLst/>
              <a:gdLst>
                <a:gd name="connsiteX0" fmla="*/ 230704 w 1424020"/>
                <a:gd name="connsiteY0" fmla="*/ 0 h 1384194"/>
                <a:gd name="connsiteX1" fmla="*/ 1193316 w 1424020"/>
                <a:gd name="connsiteY1" fmla="*/ 0 h 1384194"/>
                <a:gd name="connsiteX2" fmla="*/ 1424020 w 1424020"/>
                <a:gd name="connsiteY2" fmla="*/ 230704 h 1384194"/>
                <a:gd name="connsiteX3" fmla="*/ 1424020 w 1424020"/>
                <a:gd name="connsiteY3" fmla="*/ 1153490 h 1384194"/>
                <a:gd name="connsiteX4" fmla="*/ 1193316 w 1424020"/>
                <a:gd name="connsiteY4" fmla="*/ 1384194 h 1384194"/>
                <a:gd name="connsiteX5" fmla="*/ 230704 w 1424020"/>
                <a:gd name="connsiteY5" fmla="*/ 1384194 h 1384194"/>
                <a:gd name="connsiteX6" fmla="*/ 0 w 1424020"/>
                <a:gd name="connsiteY6" fmla="*/ 1153490 h 1384194"/>
                <a:gd name="connsiteX7" fmla="*/ 0 w 1424020"/>
                <a:gd name="connsiteY7" fmla="*/ 230704 h 1384194"/>
                <a:gd name="connsiteX8" fmla="*/ 230704 w 1424020"/>
                <a:gd name="connsiteY8" fmla="*/ 0 h 138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4020" h="1384194">
                  <a:moveTo>
                    <a:pt x="230704" y="0"/>
                  </a:moveTo>
                  <a:lnTo>
                    <a:pt x="1193316" y="0"/>
                  </a:lnTo>
                  <a:cubicBezTo>
                    <a:pt x="1320730" y="0"/>
                    <a:pt x="1424020" y="103290"/>
                    <a:pt x="1424020" y="230704"/>
                  </a:cubicBezTo>
                  <a:lnTo>
                    <a:pt x="1424020" y="1153490"/>
                  </a:lnTo>
                  <a:cubicBezTo>
                    <a:pt x="1424020" y="1280904"/>
                    <a:pt x="1320730" y="1384194"/>
                    <a:pt x="1193316" y="1384194"/>
                  </a:cubicBezTo>
                  <a:lnTo>
                    <a:pt x="230704" y="1384194"/>
                  </a:lnTo>
                  <a:cubicBezTo>
                    <a:pt x="103290" y="1384194"/>
                    <a:pt x="0" y="1280904"/>
                    <a:pt x="0" y="1153490"/>
                  </a:cubicBezTo>
                  <a:lnTo>
                    <a:pt x="0" y="230704"/>
                  </a:lnTo>
                  <a:cubicBezTo>
                    <a:pt x="0" y="103290"/>
                    <a:pt x="103290" y="0"/>
                    <a:pt x="230704" y="0"/>
                  </a:cubicBezTo>
                  <a:close/>
                </a:path>
              </a:pathLst>
            </a:custGeom>
            <a:noFill/>
            <a:ln w="5080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0">
              <a:extLst>
                <a:ext uri="{FF2B5EF4-FFF2-40B4-BE49-F238E27FC236}">
                  <a16:creationId xmlns:a16="http://schemas.microsoft.com/office/drawing/2014/main" id="{C11B95A6-79A3-4A40-9379-72BBB1341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00000">
              <a:off x="4326539" y="2710786"/>
              <a:ext cx="917826" cy="636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Облачко с текстом: прямоугольное со скругленными углами 26">
            <a:extLst>
              <a:ext uri="{FF2B5EF4-FFF2-40B4-BE49-F238E27FC236}">
                <a16:creationId xmlns:a16="http://schemas.microsoft.com/office/drawing/2014/main" id="{E65B9283-80D3-444B-9FC2-29C8CE2AAEDC}"/>
              </a:ext>
            </a:extLst>
          </p:cNvPr>
          <p:cNvSpPr/>
          <p:nvPr/>
        </p:nvSpPr>
        <p:spPr>
          <a:xfrm>
            <a:off x="3811706" y="3578324"/>
            <a:ext cx="3170622" cy="772080"/>
          </a:xfrm>
          <a:prstGeom prst="wedgeRoundRectCallout">
            <a:avLst>
              <a:gd name="adj1" fmla="val -46949"/>
              <a:gd name="adj2" fmla="val 87120"/>
              <a:gd name="adj3" fmla="val 1666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Дома никого нет, можно включать шумные приборы.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66D185-C4F1-4F16-8939-F0E705CB0D9C}"/>
              </a:ext>
            </a:extLst>
          </p:cNvPr>
          <p:cNvSpPr txBox="1"/>
          <p:nvPr/>
        </p:nvSpPr>
        <p:spPr>
          <a:xfrm>
            <a:off x="6096000" y="4960752"/>
            <a:ext cx="5388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Простой пример модуля</a:t>
            </a:r>
          </a:p>
        </p:txBody>
      </p:sp>
    </p:spTree>
    <p:extLst>
      <p:ext uri="{BB962C8B-B14F-4D97-AF65-F5344CB8AC3E}">
        <p14:creationId xmlns:p14="http://schemas.microsoft.com/office/powerpoint/2010/main" val="3761207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3000">
              <a:schemeClr val="tx2"/>
            </a:gs>
            <a:gs pos="39000">
              <a:schemeClr val="tx2"/>
            </a:gs>
            <a:gs pos="100000">
              <a:srgbClr val="4C8C9F"/>
            </a:gs>
            <a:gs pos="4000">
              <a:srgbClr val="5C96A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462B39-3F62-4446-B00B-059F6551C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 системы модулей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EABE48B-2B36-48B1-A7C0-F92F45F79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3" y="1597745"/>
            <a:ext cx="12206625" cy="3662510"/>
          </a:xfrm>
        </p:spPr>
      </p:pic>
    </p:spTree>
    <p:extLst>
      <p:ext uri="{BB962C8B-B14F-4D97-AF65-F5344CB8AC3E}">
        <p14:creationId xmlns:p14="http://schemas.microsoft.com/office/powerpoint/2010/main" val="2110749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40CD1-59F0-4820-A193-8ED95FBD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Программная 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961BC0-A373-4F23-9832-AFBA2068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650166" cy="4351338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Кроссплатформенное ядро с системной логикой позволяет удобно описывать процессы и организовывать программный код.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Набор инструментов из библиотеки реализует автоматическую конфигурацию и настройку системы, что ускоряет разработку.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15446B-E1F2-4487-9B31-4BB5262AE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9" y="4001294"/>
            <a:ext cx="11112462" cy="2491884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0018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rgbClr val="4C8C9F"/>
            </a:gs>
            <a:gs pos="46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54765-17E6-48AF-A14E-3D353783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tx2">
                    <a:lumMod val="50000"/>
                  </a:schemeClr>
                </a:solidFill>
              </a:rPr>
              <a:t>Используемые технологии</a:t>
            </a:r>
          </a:p>
        </p:txBody>
      </p:sp>
      <p:pic>
        <p:nvPicPr>
          <p:cNvPr id="4" name="Picture 4" descr="Picture background">
            <a:extLst>
              <a:ext uri="{FF2B5EF4-FFF2-40B4-BE49-F238E27FC236}">
                <a16:creationId xmlns:a16="http://schemas.microsoft.com/office/drawing/2014/main" id="{88012CA7-8614-420D-997F-45ED95BB1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664" y="1284228"/>
            <a:ext cx="2886918" cy="192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1E0823-4E19-4041-ACB8-CB8501AF8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7426" y="1908511"/>
            <a:ext cx="1902030" cy="1902030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DC096864-817D-4B9C-960A-4EA1A8B01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6667" y1="37778" x2="53167" y2="32063"/>
                        <a14:foregroundMark x1="53167" y1="32063" x2="48417" y2="30952"/>
                        <a14:foregroundMark x1="48417" y1="30952" x2="44083" y2="32540"/>
                        <a14:foregroundMark x1="44083" y1="32540" x2="41250" y2="38730"/>
                        <a14:foregroundMark x1="41250" y1="38730" x2="41417" y2="46984"/>
                        <a14:foregroundMark x1="41417" y1="46984" x2="46500" y2="60952"/>
                        <a14:foregroundMark x1="46500" y1="60952" x2="50500" y2="65873"/>
                        <a14:foregroundMark x1="50500" y1="65873" x2="54750" y2="64921"/>
                        <a14:foregroundMark x1="54750" y1="64921" x2="55750" y2="63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24" t="11557" r="29120" b="9692"/>
          <a:stretch/>
        </p:blipFill>
        <p:spPr bwMode="auto">
          <a:xfrm>
            <a:off x="1075514" y="2005488"/>
            <a:ext cx="1519686" cy="149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3A6AA0F5-32E9-4A22-8191-2580EC932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0" t="17200" r="33412" b="15064"/>
          <a:stretch/>
        </p:blipFill>
        <p:spPr bwMode="auto">
          <a:xfrm>
            <a:off x="7664049" y="2131008"/>
            <a:ext cx="1538589" cy="1800000"/>
          </a:xfrm>
          <a:custGeom>
            <a:avLst/>
            <a:gdLst>
              <a:gd name="connsiteX0" fmla="*/ 274375 w 1666907"/>
              <a:gd name="connsiteY0" fmla="*/ 0 h 1646218"/>
              <a:gd name="connsiteX1" fmla="*/ 1392532 w 1666907"/>
              <a:gd name="connsiteY1" fmla="*/ 0 h 1646218"/>
              <a:gd name="connsiteX2" fmla="*/ 1666907 w 1666907"/>
              <a:gd name="connsiteY2" fmla="*/ 274375 h 1646218"/>
              <a:gd name="connsiteX3" fmla="*/ 1666907 w 1666907"/>
              <a:gd name="connsiteY3" fmla="*/ 1371843 h 1646218"/>
              <a:gd name="connsiteX4" fmla="*/ 1392532 w 1666907"/>
              <a:gd name="connsiteY4" fmla="*/ 1646218 h 1646218"/>
              <a:gd name="connsiteX5" fmla="*/ 274375 w 1666907"/>
              <a:gd name="connsiteY5" fmla="*/ 1646218 h 1646218"/>
              <a:gd name="connsiteX6" fmla="*/ 0 w 1666907"/>
              <a:gd name="connsiteY6" fmla="*/ 1371843 h 1646218"/>
              <a:gd name="connsiteX7" fmla="*/ 0 w 1666907"/>
              <a:gd name="connsiteY7" fmla="*/ 274375 h 1646218"/>
              <a:gd name="connsiteX8" fmla="*/ 274375 w 1666907"/>
              <a:gd name="connsiteY8" fmla="*/ 0 h 164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6907" h="1646218">
                <a:moveTo>
                  <a:pt x="274375" y="0"/>
                </a:moveTo>
                <a:lnTo>
                  <a:pt x="1392532" y="0"/>
                </a:lnTo>
                <a:cubicBezTo>
                  <a:pt x="1544065" y="0"/>
                  <a:pt x="1666907" y="122842"/>
                  <a:pt x="1666907" y="274375"/>
                </a:cubicBezTo>
                <a:lnTo>
                  <a:pt x="1666907" y="1371843"/>
                </a:lnTo>
                <a:cubicBezTo>
                  <a:pt x="1666907" y="1523376"/>
                  <a:pt x="1544065" y="1646218"/>
                  <a:pt x="1392532" y="1646218"/>
                </a:cubicBezTo>
                <a:lnTo>
                  <a:pt x="274375" y="1646218"/>
                </a:lnTo>
                <a:cubicBezTo>
                  <a:pt x="122842" y="1646218"/>
                  <a:pt x="0" y="1523376"/>
                  <a:pt x="0" y="1371843"/>
                </a:cubicBezTo>
                <a:lnTo>
                  <a:pt x="0" y="274375"/>
                </a:lnTo>
                <a:cubicBezTo>
                  <a:pt x="0" y="122842"/>
                  <a:pt x="122842" y="0"/>
                  <a:pt x="274375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cture background">
            <a:extLst>
              <a:ext uri="{FF2B5EF4-FFF2-40B4-BE49-F238E27FC236}">
                <a16:creationId xmlns:a16="http://schemas.microsoft.com/office/drawing/2014/main" id="{490427C3-5D1B-473A-AD46-807F0559A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5" t="26523" r="38488" b="28795"/>
          <a:stretch/>
        </p:blipFill>
        <p:spPr bwMode="auto">
          <a:xfrm>
            <a:off x="7414654" y="4726992"/>
            <a:ext cx="1588284" cy="1800000"/>
          </a:xfrm>
          <a:custGeom>
            <a:avLst/>
            <a:gdLst>
              <a:gd name="connsiteX0" fmla="*/ 274375 w 1666907"/>
              <a:gd name="connsiteY0" fmla="*/ 0 h 1646218"/>
              <a:gd name="connsiteX1" fmla="*/ 1392532 w 1666907"/>
              <a:gd name="connsiteY1" fmla="*/ 0 h 1646218"/>
              <a:gd name="connsiteX2" fmla="*/ 1666907 w 1666907"/>
              <a:gd name="connsiteY2" fmla="*/ 274375 h 1646218"/>
              <a:gd name="connsiteX3" fmla="*/ 1666907 w 1666907"/>
              <a:gd name="connsiteY3" fmla="*/ 1371843 h 1646218"/>
              <a:gd name="connsiteX4" fmla="*/ 1392532 w 1666907"/>
              <a:gd name="connsiteY4" fmla="*/ 1646218 h 1646218"/>
              <a:gd name="connsiteX5" fmla="*/ 274375 w 1666907"/>
              <a:gd name="connsiteY5" fmla="*/ 1646218 h 1646218"/>
              <a:gd name="connsiteX6" fmla="*/ 0 w 1666907"/>
              <a:gd name="connsiteY6" fmla="*/ 1371843 h 1646218"/>
              <a:gd name="connsiteX7" fmla="*/ 0 w 1666907"/>
              <a:gd name="connsiteY7" fmla="*/ 274375 h 1646218"/>
              <a:gd name="connsiteX8" fmla="*/ 274375 w 1666907"/>
              <a:gd name="connsiteY8" fmla="*/ 0 h 164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6907" h="1646218">
                <a:moveTo>
                  <a:pt x="274375" y="0"/>
                </a:moveTo>
                <a:lnTo>
                  <a:pt x="1392532" y="0"/>
                </a:lnTo>
                <a:cubicBezTo>
                  <a:pt x="1544065" y="0"/>
                  <a:pt x="1666907" y="122842"/>
                  <a:pt x="1666907" y="274375"/>
                </a:cubicBezTo>
                <a:lnTo>
                  <a:pt x="1666907" y="1371843"/>
                </a:lnTo>
                <a:cubicBezTo>
                  <a:pt x="1666907" y="1523376"/>
                  <a:pt x="1544065" y="1646218"/>
                  <a:pt x="1392532" y="1646218"/>
                </a:cubicBezTo>
                <a:lnTo>
                  <a:pt x="274375" y="1646218"/>
                </a:lnTo>
                <a:cubicBezTo>
                  <a:pt x="122842" y="1646218"/>
                  <a:pt x="0" y="1523376"/>
                  <a:pt x="0" y="1371843"/>
                </a:cubicBezTo>
                <a:lnTo>
                  <a:pt x="0" y="274375"/>
                </a:lnTo>
                <a:cubicBezTo>
                  <a:pt x="0" y="122842"/>
                  <a:pt x="122842" y="0"/>
                  <a:pt x="274375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icture background">
            <a:extLst>
              <a:ext uri="{FF2B5EF4-FFF2-40B4-BE49-F238E27FC236}">
                <a16:creationId xmlns:a16="http://schemas.microsoft.com/office/drawing/2014/main" id="{0DDC8586-152E-4137-8834-5A74EB353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548" y="3785879"/>
            <a:ext cx="1800000" cy="1800000"/>
          </a:xfrm>
          <a:custGeom>
            <a:avLst/>
            <a:gdLst>
              <a:gd name="connsiteX0" fmla="*/ 274375 w 1666907"/>
              <a:gd name="connsiteY0" fmla="*/ 0 h 1646218"/>
              <a:gd name="connsiteX1" fmla="*/ 1392532 w 1666907"/>
              <a:gd name="connsiteY1" fmla="*/ 0 h 1646218"/>
              <a:gd name="connsiteX2" fmla="*/ 1666907 w 1666907"/>
              <a:gd name="connsiteY2" fmla="*/ 274375 h 1646218"/>
              <a:gd name="connsiteX3" fmla="*/ 1666907 w 1666907"/>
              <a:gd name="connsiteY3" fmla="*/ 1371843 h 1646218"/>
              <a:gd name="connsiteX4" fmla="*/ 1392532 w 1666907"/>
              <a:gd name="connsiteY4" fmla="*/ 1646218 h 1646218"/>
              <a:gd name="connsiteX5" fmla="*/ 274375 w 1666907"/>
              <a:gd name="connsiteY5" fmla="*/ 1646218 h 1646218"/>
              <a:gd name="connsiteX6" fmla="*/ 0 w 1666907"/>
              <a:gd name="connsiteY6" fmla="*/ 1371843 h 1646218"/>
              <a:gd name="connsiteX7" fmla="*/ 0 w 1666907"/>
              <a:gd name="connsiteY7" fmla="*/ 274375 h 1646218"/>
              <a:gd name="connsiteX8" fmla="*/ 274375 w 1666907"/>
              <a:gd name="connsiteY8" fmla="*/ 0 h 164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6907" h="1646218">
                <a:moveTo>
                  <a:pt x="274375" y="0"/>
                </a:moveTo>
                <a:lnTo>
                  <a:pt x="1392532" y="0"/>
                </a:lnTo>
                <a:cubicBezTo>
                  <a:pt x="1544065" y="0"/>
                  <a:pt x="1666907" y="122842"/>
                  <a:pt x="1666907" y="274375"/>
                </a:cubicBezTo>
                <a:lnTo>
                  <a:pt x="1666907" y="1371843"/>
                </a:lnTo>
                <a:cubicBezTo>
                  <a:pt x="1666907" y="1523376"/>
                  <a:pt x="1544065" y="1646218"/>
                  <a:pt x="1392532" y="1646218"/>
                </a:cubicBezTo>
                <a:lnTo>
                  <a:pt x="274375" y="1646218"/>
                </a:lnTo>
                <a:cubicBezTo>
                  <a:pt x="122842" y="1646218"/>
                  <a:pt x="0" y="1523376"/>
                  <a:pt x="0" y="1371843"/>
                </a:cubicBezTo>
                <a:lnTo>
                  <a:pt x="0" y="274375"/>
                </a:lnTo>
                <a:cubicBezTo>
                  <a:pt x="0" y="122842"/>
                  <a:pt x="122842" y="0"/>
                  <a:pt x="274375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Picture background">
            <a:extLst>
              <a:ext uri="{FF2B5EF4-FFF2-40B4-BE49-F238E27FC236}">
                <a16:creationId xmlns:a16="http://schemas.microsoft.com/office/drawing/2014/main" id="{C23DF4C4-5704-42F7-A053-955B2DB3F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10" y="3914954"/>
            <a:ext cx="2594291" cy="2594291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icture background">
            <a:extLst>
              <a:ext uri="{FF2B5EF4-FFF2-40B4-BE49-F238E27FC236}">
                <a16:creationId xmlns:a16="http://schemas.microsoft.com/office/drawing/2014/main" id="{69F83819-DA8A-4D44-9A83-748997556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0455" y1="27045" x2="52121" y2="57500"/>
                        <a14:foregroundMark x1="52121" y1="57500" x2="52576" y2="57955"/>
                        <a14:foregroundMark x1="48333" y1="27500" x2="36212" y2="44318"/>
                        <a14:foregroundMark x1="36212" y1="44318" x2="35152" y2="47045"/>
                        <a14:foregroundMark x1="41061" y1="28636" x2="28788" y2="42955"/>
                        <a14:foregroundMark x1="28788" y1="42955" x2="30303" y2="55455"/>
                        <a14:foregroundMark x1="30303" y1="55455" x2="33788" y2="65909"/>
                        <a14:foregroundMark x1="33788" y1="65909" x2="40152" y2="72955"/>
                        <a14:foregroundMark x1="40152" y1="72955" x2="48333" y2="70909"/>
                        <a14:foregroundMark x1="48333" y1="70909" x2="51818" y2="60227"/>
                        <a14:foregroundMark x1="51818" y1="60227" x2="51364" y2="47273"/>
                        <a14:foregroundMark x1="51364" y1="47273" x2="49848" y2="59773"/>
                        <a14:foregroundMark x1="49848" y1="59773" x2="52424" y2="71136"/>
                        <a14:foregroundMark x1="52424" y1="71136" x2="48333" y2="74773"/>
                        <a14:foregroundMark x1="46970" y1="32273" x2="49697" y2="55682"/>
                        <a14:foregroundMark x1="32273" y1="40455" x2="36515" y2="68636"/>
                        <a14:foregroundMark x1="49394" y1="31591" x2="52121" y2="55909"/>
                        <a14:foregroundMark x1="66667" y1="33636" x2="61364" y2="36818"/>
                        <a14:foregroundMark x1="61364" y1="31818" x2="63485" y2="74318"/>
                        <a14:foregroundMark x1="55758" y1="45455" x2="64545" y2="44318"/>
                        <a14:foregroundMark x1="64545" y1="44318" x2="72727" y2="45000"/>
                        <a14:foregroundMark x1="63182" y1="40227" x2="72273" y2="42273"/>
                        <a14:foregroundMark x1="63485" y1="63864" x2="71515" y2="65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362" y="3649161"/>
            <a:ext cx="2380937" cy="158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819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69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бъект 2">
            <a:extLst>
              <a:ext uri="{FF2B5EF4-FFF2-40B4-BE49-F238E27FC236}">
                <a16:creationId xmlns:a16="http://schemas.microsoft.com/office/drawing/2014/main" id="{D35341DB-8C58-4E3B-87F2-5E20F605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44" y="1496946"/>
            <a:ext cx="6058508" cy="4878387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Основано на парадигме ООП и принципах </a:t>
            </a:r>
            <a:r>
              <a:rPr lang="en-US" dirty="0"/>
              <a:t>SOLID.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Абстрактные классы для процессов и устройств.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Обработка событий.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Протоколы хранения и передачи данных.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Поиск модулей в локальной сети.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Автоматическая настройка </a:t>
            </a:r>
            <a:r>
              <a:rPr lang="en-US" dirty="0"/>
              <a:t>API.</a:t>
            </a:r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16C4666-3968-4DB7-89EF-45E29AE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04" y="171383"/>
            <a:ext cx="6262789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50000"/>
                  </a:schemeClr>
                </a:solidFill>
              </a:rPr>
              <a:t>Core</a:t>
            </a:r>
            <a:endParaRPr lang="ru-RU" sz="5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ED7895B-EE96-41DA-8AF8-90E112610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819" y="0"/>
            <a:ext cx="4991181" cy="6858000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0078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48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919B0-01B2-41EB-8BCC-B4118DFF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846" y="166392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2">
                    <a:lumMod val="50000"/>
                  </a:schemeClr>
                </a:solidFill>
              </a:rPr>
              <a:t>Library</a:t>
            </a:r>
            <a:endParaRPr lang="ru-RU" sz="5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1F142-7963-48DB-957B-21169BDEC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4" y="1690688"/>
            <a:ext cx="5425440" cy="4351338"/>
          </a:xfrm>
        </p:spPr>
        <p:txBody>
          <a:bodyPr>
            <a:normAutofit fontScale="92500" lnSpcReduction="10000"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sz="3200" dirty="0"/>
              <a:t>Интегрирует в систему устройства, датчики, библиотеки и стороннее ПО.</a:t>
            </a:r>
          </a:p>
          <a:p>
            <a:pPr marL="361950" indent="-361950">
              <a:buBlip>
                <a:blip r:embed="rId3"/>
              </a:buBlip>
            </a:pPr>
            <a:r>
              <a:rPr lang="ru-RU" sz="3200" dirty="0"/>
              <a:t>Содержит инструменты для автоматической конфигурации и настройки модулей.</a:t>
            </a:r>
          </a:p>
          <a:p>
            <a:pPr marL="361950" indent="-361950">
              <a:buBlip>
                <a:blip r:embed="rId3"/>
              </a:buBlip>
            </a:pPr>
            <a:r>
              <a:rPr lang="ru-RU" sz="3200" dirty="0"/>
              <a:t>Проектирует модели и сценарии поведения системы.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05C852-FBC1-48B8-B170-AB3FCE826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783" y="1293223"/>
            <a:ext cx="6261596" cy="4271554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324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2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85FD5-8C83-4E25-B5D2-3B7B5F91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Взаимодействие с пользователем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B8F9E2-C8B2-4DD2-B602-943BBFA8D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038600" cy="4614861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Кнопки и датчики.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Голосовое управление.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Чат-бот.</a:t>
            </a:r>
          </a:p>
          <a:p>
            <a:pPr marL="361950" indent="-361950">
              <a:buBlip>
                <a:blip r:embed="rId3"/>
              </a:buBlip>
            </a:pPr>
            <a:r>
              <a:rPr lang="en-US" dirty="0"/>
              <a:t>GUI </a:t>
            </a:r>
            <a:r>
              <a:rPr lang="ru-RU" dirty="0"/>
              <a:t>и приложения.</a:t>
            </a:r>
          </a:p>
          <a:p>
            <a:pPr marL="361950" indent="-361950">
              <a:buBlip>
                <a:blip r:embed="rId3"/>
              </a:buBlip>
            </a:pPr>
            <a:r>
              <a:rPr lang="en-US" dirty="0"/>
              <a:t>Web-</a:t>
            </a:r>
            <a:r>
              <a:rPr lang="ru-RU" dirty="0"/>
              <a:t>интерфейсы.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80D2B67-F65C-4502-8277-02B46338B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445" y="2019300"/>
            <a:ext cx="7331904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737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87B9D1-574C-42CB-B36A-E49993DE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Примеры использования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Smart Home System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13404C-DBF3-4A5A-91AE-24D144E99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81" y="2081719"/>
            <a:ext cx="5621555" cy="4489595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FF22CA-A3C1-40B5-971C-27EE19032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25" y="4395492"/>
            <a:ext cx="2311940" cy="2175822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9E1170-4E90-4E45-863C-9FAAB3814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7" y="4395491"/>
            <a:ext cx="2483233" cy="2175823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Объект 4">
            <a:extLst>
              <a:ext uri="{FF2B5EF4-FFF2-40B4-BE49-F238E27FC236}">
                <a16:creationId xmlns:a16="http://schemas.microsoft.com/office/drawing/2014/main" id="{AA4718C5-FE11-4EBB-BE33-C6FD9B5F2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5053"/>
            <a:ext cx="4842753" cy="676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System Creation Guide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143709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A64A91A-3049-41F5-8EC6-74CD9DB6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9439"/>
            <a:ext cx="1074420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Роль систем автоматизации в современном мире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EE095-2482-4A9D-9808-27D1CAC6F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500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В настоящее время системы автоматизации стали неотъемлемой частью нашей повседневной жизни, аналогично тому, как это было в период промышленной революции.</a:t>
            </a:r>
            <a:endParaRPr lang="en-US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B45BDA-FDE8-412F-B5B0-A5011D9D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67" y="3370831"/>
            <a:ext cx="5696372" cy="348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567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ABEDED-F352-4D2A-AF5D-A6CE02AB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068" y="344177"/>
            <a:ext cx="3626796" cy="1372633"/>
          </a:xfrm>
        </p:spPr>
        <p:txBody>
          <a:bodyPr/>
          <a:lstStyle/>
          <a:p>
            <a:r>
              <a:rPr lang="en-US" sz="5400" b="1" dirty="0" err="1">
                <a:solidFill>
                  <a:schemeClr val="tx2">
                    <a:lumMod val="50000"/>
                  </a:schemeClr>
                </a:solidFill>
              </a:rPr>
              <a:t>SmartSpot</a:t>
            </a:r>
            <a:endParaRPr lang="ru-RU" sz="5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7D6DA5-6176-4569-9499-52C1D118C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8" t="18298" r="15184" b="28938"/>
          <a:stretch/>
        </p:blipFill>
        <p:spPr>
          <a:xfrm>
            <a:off x="7055793" y="3886494"/>
            <a:ext cx="4004557" cy="2627329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BF6302-F9D4-4900-9754-F22F9C514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92880">
                        <a14:foregroundMark x1="89701" y1="27373" x2="92943" y2="33390"/>
                        <a14:foregroundMark x1="92943" y1="33390" x2="91608" y2="47542"/>
                        <a14:foregroundMark x1="7692" y1="34576" x2="6103" y2="49576"/>
                        <a14:foregroundMark x1="6103" y1="49576" x2="6739" y2="55000"/>
                        <a14:foregroundMark x1="15766" y1="37458" x2="12333" y2="43136"/>
                        <a14:foregroundMark x1="12333" y1="43136" x2="12142" y2="43220"/>
                        <a14:foregroundMark x1="16402" y1="36186" x2="11189" y2="40847"/>
                        <a14:foregroundMark x1="17038" y1="34322" x2="13668" y2="40339"/>
                        <a14:foregroundMark x1="13668" y1="40339" x2="12587" y2="44576"/>
                        <a14:foregroundMark x1="1081" y1="36864" x2="1271" y2="51186"/>
                        <a14:foregroundMark x1="1271" y1="51186" x2="4514" y2="64746"/>
                        <a14:foregroundMark x1="4514" y1="64746" x2="8646" y2="71780"/>
                        <a14:foregroundMark x1="1081" y1="54322" x2="0" y2="49068"/>
                        <a14:foregroundMark x1="9154" y1="75593" x2="9727" y2="76017"/>
                        <a14:foregroundMark x1="58423" y1="46695" x2="60140" y2="48814"/>
                        <a14:foregroundMark x1="55690" y1="46102" x2="59695" y2="48898"/>
                        <a14:foregroundMark x1="58741" y1="49661" x2="61729" y2="50847"/>
                        <a14:foregroundMark x1="62238" y1="52119" x2="64145" y2="53475"/>
                        <a14:foregroundMark x1="67769" y1="58983" x2="68150" y2="60000"/>
                        <a14:foregroundMark x1="33185" y1="83983" x2="35156" y2="83305"/>
                        <a14:foregroundMark x1="28001" y1="25297" x2="35919" y2="24661"/>
                        <a14:foregroundMark x1="35919" y1="24661" x2="43166" y2="28559"/>
                        <a14:backgroundMark x1="445" y1="70763" x2="3242" y2="81017"/>
                        <a14:backgroundMark x1="53020" y1="41186" x2="51558" y2="34237"/>
                        <a14:backgroundMark x1="51558" y1="34237" x2="47997" y2="29068"/>
                        <a14:backgroundMark x1="47997" y1="29068" x2="46090" y2="28136"/>
                        <a14:backgroundMark x1="42848" y1="26356" x2="38144" y2="22966"/>
                        <a14:backgroundMark x1="38144" y1="22966" x2="38144" y2="22966"/>
                        <a14:backgroundMark x1="35410" y1="22797" x2="30642" y2="22627"/>
                        <a14:backgroundMark x1="28417" y1="23983" x2="26192" y2="24153"/>
                        <a14:backgroundMark x1="1907" y1="31017" x2="17292" y2="25085"/>
                        <a14:backgroundMark x1="17292" y1="25085" x2="22823" y2="24322"/>
                        <a14:backgroundMark x1="22823" y1="24322" x2="24158" y2="24322"/>
                        <a14:backgroundMark x1="21488" y1="25000" x2="26955" y2="24746"/>
                        <a14:backgroundMark x1="26955" y1="24746" x2="27718" y2="24322"/>
                        <a14:backgroundMark x1="23268" y1="25678" x2="25429" y2="25678"/>
                        <a14:backgroundMark x1="28989" y1="23983" x2="31024" y2="23644"/>
                        <a14:backgroundMark x1="69676" y1="13644" x2="85569" y2="17627"/>
                        <a14:backgroundMark x1="85569" y1="17627" x2="90146" y2="21102"/>
                        <a14:backgroundMark x1="90146" y1="21102" x2="91736" y2="23814"/>
                        <a14:backgroundMark x1="93071" y1="27034" x2="95168" y2="33644"/>
                        <a14:backgroundMark x1="95168" y1="33644" x2="95168" y2="33644"/>
                        <a14:backgroundMark x1="94660" y1="36356" x2="94660" y2="34322"/>
                        <a14:backgroundMark x1="94088" y1="41780" x2="94533" y2="39237"/>
                        <a14:backgroundMark x1="94660" y1="38898" x2="94660" y2="38898"/>
                        <a14:backgroundMark x1="69994" y1="14153" x2="65099" y2="13136"/>
                        <a14:backgroundMark x1="58614" y1="15424" x2="63764" y2="13814"/>
                        <a14:backgroundMark x1="63764" y1="13814" x2="64590" y2="13814"/>
                        <a14:backgroundMark x1="56643" y1="17627" x2="58805" y2="15847"/>
                        <a14:backgroundMark x1="52765" y1="34322" x2="53083" y2="286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82" y="344177"/>
            <a:ext cx="3906529" cy="2930517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EC99432-D605-4119-9F35-0DC5331DC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8" y="2197238"/>
            <a:ext cx="5506729" cy="4316585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solidFill>
            <a:schemeClr val="accent1"/>
          </a:solidFill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275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F1A2D9-D733-41ED-AD57-425BE4B0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3" y="365125"/>
            <a:ext cx="5103672" cy="3389752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solidFill>
            <a:schemeClr val="accent1"/>
          </a:solidFill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361A4E-1923-4603-A499-BBDAA3A5B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47" y="4089807"/>
            <a:ext cx="4272121" cy="2403068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E9FFFE-5934-43FB-8837-70B26D7B8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953" y="1209069"/>
            <a:ext cx="5917762" cy="4439861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6823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F44433-20EC-4F31-9A49-6BED0A29F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5" y="494872"/>
            <a:ext cx="3667125" cy="1273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 err="1">
                <a:solidFill>
                  <a:schemeClr val="tx2">
                    <a:lumMod val="50000"/>
                  </a:schemeClr>
                </a:solidFill>
              </a:rPr>
              <a:t>SmartBank</a:t>
            </a:r>
            <a:endParaRPr lang="ru-RU" sz="5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508AB2-4EE1-4B2E-9890-9F534E5C1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0" t="28085" r="14571" b="13901"/>
          <a:stretch/>
        </p:blipFill>
        <p:spPr>
          <a:xfrm>
            <a:off x="685800" y="2428537"/>
            <a:ext cx="3560324" cy="3978613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6850E7-20F6-4A13-AE06-F6CA382BDB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781" b="71719" l="1250" r="65000">
                        <a14:foregroundMark x1="1042" y1="39531" x2="5521" y2="45859"/>
                        <a14:foregroundMark x1="5521" y1="45859" x2="5625" y2="46250"/>
                        <a14:foregroundMark x1="1458" y1="38281" x2="12292" y2="40391"/>
                        <a14:foregroundMark x1="36042" y1="46484" x2="45729" y2="47188"/>
                        <a14:foregroundMark x1="36875" y1="42266" x2="47396" y2="40547"/>
                        <a14:foregroundMark x1="45938" y1="38438" x2="51979" y2="41250"/>
                        <a14:foregroundMark x1="56875" y1="49219" x2="58542" y2="54063"/>
                        <a14:foregroundMark x1="54271" y1="57891" x2="50417" y2="61719"/>
                        <a14:foregroundMark x1="18438" y1="53203" x2="23750" y2="52891"/>
                        <a14:foregroundMark x1="7917" y1="57891" x2="9792" y2="57188"/>
                        <a14:foregroundMark x1="7083" y1="58984" x2="12812" y2="55625"/>
                        <a14:foregroundMark x1="7500" y1="58984" x2="11250" y2="55703"/>
                        <a14:foregroundMark x1="5417" y1="60547" x2="11146" y2="55703"/>
                        <a14:foregroundMark x1="17500" y1="70078" x2="24688" y2="68672"/>
                        <a14:foregroundMark x1="38333" y1="40156" x2="47604" y2="38281"/>
                        <a14:foregroundMark x1="45729" y1="37422" x2="40000" y2="40156"/>
                        <a14:foregroundMark x1="41765" y1="38797" x2="40625" y2="39297"/>
                        <a14:foregroundMark x1="48752" y1="37182" x2="50026" y2="37855"/>
                        <a14:foregroundMark x1="3125" y1="66250" x2="3125" y2="66250"/>
                        <a14:foregroundMark x1="5729" y1="58984" x2="6875" y2="58125"/>
                        <a14:foregroundMark x1="8021" y1="57500" x2="9479" y2="56250"/>
                        <a14:foregroundMark x1="6979" y1="57656" x2="6250" y2="58281"/>
                        <a14:foregroundMark x1="19479" y1="71719" x2="20313" y2="71719"/>
                        <a14:foregroundMark x1="45938" y1="36953" x2="46667" y2="37031"/>
                        <a14:foregroundMark x1="41771" y1="38281" x2="47083" y2="36641"/>
                        <a14:backgroundMark x1="41979" y1="37031" x2="46771" y2="35547"/>
                        <a14:backgroundMark x1="52396" y1="38672" x2="50521" y2="37734"/>
                        <a14:backgroundMark x1="51146" y1="38281" x2="49688" y2="37266"/>
                        <a14:backgroundMark x1="50938" y1="37969" x2="49583" y2="37031"/>
                        <a14:backgroundMark x1="42166" y1="37700" x2="40938" y2="38047"/>
                        <a14:backgroundMark x1="48125" y1="36016" x2="47431" y2="36212"/>
                      </a14:backgroundRemoval>
                    </a14:imgEffect>
                  </a14:imgLayer>
                </a14:imgProps>
              </a:ext>
            </a:extLst>
          </a:blip>
          <a:srcRect l="325" t="32766" r="27618" b="26098"/>
          <a:stretch/>
        </p:blipFill>
        <p:spPr>
          <a:xfrm>
            <a:off x="7596694" y="280177"/>
            <a:ext cx="3909506" cy="2975740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807C93-48A2-48B6-9234-26DA3422E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61" y="3513948"/>
            <a:ext cx="5168234" cy="3063875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7049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7000">
              <a:schemeClr val="bg1">
                <a:shade val="63000"/>
                <a:satMod val="12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DF026-4AAE-43A8-9BF1-3269AD8C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60BBB5-8719-42BA-A2D3-3C7457850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75717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 </a:t>
            </a:r>
            <a:r>
              <a:rPr lang="ru-RU" dirty="0"/>
              <a:t>— масштабный проект, предлагающий современные программные и аппаратные решения. В ходе работы были решены поставленные задачи: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Разработан комплекс решений и инструментов. 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Создано кроссплатформенное программное ядро.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Подготовлены подробные руководства и документация.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Появляются системы устройств, использующие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 </a:t>
            </a:r>
            <a:r>
              <a:rPr lang="ru-RU" dirty="0"/>
              <a:t>в своей реализации.</a:t>
            </a:r>
          </a:p>
        </p:txBody>
      </p:sp>
    </p:spTree>
    <p:extLst>
      <p:ext uri="{BB962C8B-B14F-4D97-AF65-F5344CB8AC3E}">
        <p14:creationId xmlns:p14="http://schemas.microsoft.com/office/powerpoint/2010/main" val="966411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4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37845-8C85-4BC3-AF5C-4D58E63F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8255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Контакты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C75916-DED7-4EBE-9092-6F51AB53C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53330"/>
            <a:ext cx="8229600" cy="5357019"/>
          </a:xfrm>
        </p:spPr>
        <p:txBody>
          <a:bodyPr>
            <a:normAutofit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Более подробно с проектом можно ознакомиться на </a:t>
            </a:r>
            <a:r>
              <a:rPr lang="ru-RU" dirty="0" err="1"/>
              <a:t>гитхабе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https://github.com/MrRyabena/SmartHomeSystem</a:t>
            </a:r>
            <a:endParaRPr lang="en-US" dirty="0"/>
          </a:p>
          <a:p>
            <a:pPr marL="361950" indent="-361950">
              <a:buBlip>
                <a:blip r:embed="rId3"/>
              </a:buBlip>
            </a:pPr>
            <a:endParaRPr lang="en-US" dirty="0"/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Связь с автором:</a:t>
            </a:r>
          </a:p>
          <a:p>
            <a:pPr marL="809625" lvl="1" indent="-352425">
              <a:buBlip>
                <a:blip r:embed="rId3"/>
              </a:buBlip>
            </a:pPr>
            <a:r>
              <a:rPr lang="en-US" dirty="0" err="1"/>
              <a:t>Tg</a:t>
            </a:r>
            <a:r>
              <a:rPr lang="en-US" dirty="0"/>
              <a:t>:     </a:t>
            </a:r>
            <a:r>
              <a:rPr lang="en-US" dirty="0">
                <a:hlinkClick r:id="rId5"/>
              </a:rPr>
              <a:t>https://t.me/MrRyabena</a:t>
            </a:r>
            <a:endParaRPr lang="en-US" dirty="0"/>
          </a:p>
          <a:p>
            <a:pPr marL="809625" lvl="1" indent="-352425">
              <a:buBlip>
                <a:blip r:embed="rId3"/>
              </a:buBlip>
            </a:pPr>
            <a:r>
              <a:rPr lang="en-US" dirty="0"/>
              <a:t>Mail: </a:t>
            </a:r>
            <a:r>
              <a:rPr lang="en-US" dirty="0">
                <a:hlinkClick r:id="rId6"/>
              </a:rPr>
              <a:t>daniilrazanov82349@gmail.com</a:t>
            </a:r>
            <a:endParaRPr lang="ru-RU" dirty="0"/>
          </a:p>
          <a:p>
            <a:pPr marL="361950" indent="-361950">
              <a:buBlip>
                <a:blip r:embed="rId3"/>
              </a:buBlip>
            </a:pPr>
            <a:endParaRPr lang="ru-RU" dirty="0"/>
          </a:p>
          <a:p>
            <a:pPr marL="361950" indent="-361950">
              <a:buBlip>
                <a:blip r:embed="rId3"/>
              </a:buBlip>
            </a:pPr>
            <a:endParaRPr lang="ru-RU" dirty="0">
              <a:solidFill>
                <a:schemeClr val="tx2">
                  <a:lumMod val="75000"/>
                </a:schemeClr>
              </a:solidFill>
            </a:endParaRPr>
          </a:p>
          <a:p>
            <a:pPr marL="361950" indent="-361950">
              <a:buBlip>
                <a:blip r:embed="rId3"/>
              </a:buBlip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Даниил Рязанов, СПб, 2025г.</a:t>
            </a: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36F14EDB-6D11-4893-98B5-73036CB5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339291"/>
            <a:ext cx="2343150" cy="2343150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CE500C26-E3E8-48DA-9749-341423DBE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3114313"/>
            <a:ext cx="2343150" cy="2343150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348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13000">
              <a:srgbClr val="6FA2B4"/>
            </a:gs>
            <a:gs pos="0">
              <a:srgbClr val="3A8295"/>
            </a:gs>
            <a:gs pos="59000">
              <a:schemeClr val="bg1">
                <a:shade val="63000"/>
                <a:satMod val="12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506" y="3505463"/>
            <a:ext cx="3102840" cy="31028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36" y="3505463"/>
            <a:ext cx="3102840" cy="31028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51" y="1454235"/>
            <a:ext cx="8436897" cy="189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4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9A0E65-8476-4EE9-A0F4-DFBB216BA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" r="-258" b="2085"/>
          <a:stretch/>
        </p:blipFill>
        <p:spPr>
          <a:xfrm>
            <a:off x="6511736" y="3035410"/>
            <a:ext cx="5457825" cy="3622836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ln w="508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9919D396-A91B-4938-91B9-FC0B5446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65125"/>
            <a:ext cx="1176528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Перспективы умного дома</a:t>
            </a:r>
            <a:br>
              <a:rPr lang="ru-RU" b="1" dirty="0"/>
            </a:br>
            <a:endParaRPr lang="ru-RU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7C811DBD-3AA0-4A8F-A239-933F8284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65" y="11657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sz="3200" dirty="0"/>
              <a:t>Умный дом представляет собой технологию, которая заслуживает внимания наравне с системами автоматизации бизнеса и производства, однако еще не обрела широкой популярности в обществе.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043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6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DC8B88-9ACA-473A-8190-599E22CA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6" y="131661"/>
            <a:ext cx="6509426" cy="1366399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Проблемы промышленных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6A332-CFFE-426C-8029-26394758F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53" y="1911484"/>
            <a:ext cx="6188413" cy="3035031"/>
          </a:xfrm>
        </p:spPr>
        <p:txBody>
          <a:bodyPr>
            <a:normAutofit/>
          </a:bodyPr>
          <a:lstStyle/>
          <a:p>
            <a:pPr marL="360363" indent="-360363"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Высокая стоимость.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marL="360363" indent="-360363"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Ограниченный функционал.</a:t>
            </a:r>
          </a:p>
          <a:p>
            <a:pPr marL="360363" indent="-360363"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Сложности интеграции и модернизации устройств.</a:t>
            </a:r>
          </a:p>
          <a:p>
            <a:pPr marL="360363" indent="-360363"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Несовместимость с другими решениями.</a:t>
            </a:r>
          </a:p>
          <a:p>
            <a:pPr marL="360363" indent="-360363">
              <a:buNone/>
            </a:pPr>
            <a:endParaRPr lang="ru-RU" sz="3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601A43-64E6-44C4-86FC-777BB10CE1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7" r="1610"/>
          <a:stretch/>
        </p:blipFill>
        <p:spPr>
          <a:xfrm>
            <a:off x="6743700" y="0"/>
            <a:ext cx="5448300" cy="6858000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586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18AFD-4B1B-4696-837F-8AB480910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18255"/>
            <a:ext cx="6867525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Проблемы самостоятельного конструирования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FCD7A3-49F1-46F6-AA9B-BC2CC57F3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6" y="2110902"/>
            <a:ext cx="6867524" cy="2636196"/>
          </a:xfrm>
        </p:spPr>
        <p:txBody>
          <a:bodyPr>
            <a:normAutofit lnSpcReduction="10000"/>
          </a:bodyPr>
          <a:lstStyle/>
          <a:p>
            <a:pPr marL="360363" indent="-360363"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Требование широкого спектра знаний.</a:t>
            </a:r>
          </a:p>
          <a:p>
            <a:pPr marL="360363" indent="-360363"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Затраты времени и ручного труда.</a:t>
            </a:r>
          </a:p>
          <a:p>
            <a:pPr marL="360363" indent="-360363"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Сложности интеграции различных устройств.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marL="360363" indent="-360363"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Ограниченная поддержка и обновления.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95C4BAB7-B2D0-4779-A55E-5BA78B712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b="1528"/>
          <a:stretch/>
        </p:blipFill>
        <p:spPr bwMode="auto">
          <a:xfrm>
            <a:off x="7500703" y="0"/>
            <a:ext cx="4691298" cy="6858000"/>
          </a:xfrm>
          <a:prstGeom prst="rect">
            <a:avLst/>
          </a:prstGeom>
          <a:noFill/>
          <a:ln w="508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184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7D2C1-5632-48A9-B918-876D08E1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458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B6E40B-C45A-4A27-B695-0F2CA8399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5257"/>
            <a:ext cx="10515600" cy="2987485"/>
          </a:xfrm>
        </p:spPr>
        <p:txBody>
          <a:bodyPr wrap="square">
            <a:spAutoFit/>
          </a:bodyPr>
          <a:lstStyle/>
          <a:p>
            <a:pPr marL="342900" indent="-342900" defTabSz="457200">
              <a:buBlip>
                <a:blip r:embed="rId2"/>
              </a:buBlip>
            </a:pPr>
            <a:r>
              <a:rPr lang="ru-RU" b="1" dirty="0"/>
              <a:t>Разработать комплекс решений и инструментов для создания универсальных систем автоматизации.</a:t>
            </a:r>
          </a:p>
          <a:p>
            <a:pPr marL="342900" indent="-342900" defTabSz="457200">
              <a:buBlip>
                <a:blip r:embed="rId2"/>
              </a:buBlip>
            </a:pPr>
            <a:r>
              <a:rPr lang="ru-RU" dirty="0"/>
              <a:t>Спроектировать аппаратную реализацию компонентов системы.</a:t>
            </a:r>
          </a:p>
          <a:p>
            <a:pPr marL="342900" indent="-342900" defTabSz="457200">
              <a:buBlip>
                <a:blip r:embed="rId2"/>
              </a:buBlip>
            </a:pPr>
            <a:r>
              <a:rPr lang="ru-RU" dirty="0"/>
              <a:t>Разработать грамотную программную архитектуру.</a:t>
            </a:r>
          </a:p>
          <a:p>
            <a:pPr marL="342900" indent="-342900" defTabSz="457200">
              <a:buBlip>
                <a:blip r:embed="rId2"/>
              </a:buBlip>
            </a:pPr>
            <a:r>
              <a:rPr lang="ru-RU" dirty="0"/>
              <a:t>Подготовить подробные руководства и документации.</a:t>
            </a:r>
          </a:p>
          <a:p>
            <a:pPr marL="342900" indent="-342900" defTabSz="457200">
              <a:buBlip>
                <a:blip r:embed="rId2"/>
              </a:buBlip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5843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4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4EE6F58-C0A5-44DB-9D0F-71010E10B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6" y="330410"/>
            <a:ext cx="10515600" cy="27824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Smart Home System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/>
              <a:t>предлагает набор решений и инструментов для упрощения создания систем автоматизации, адаптируемых под различные условия.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A65F5D0-5C43-4ECF-AD3B-AA1B34A68551}"/>
              </a:ext>
            </a:extLst>
          </p:cNvPr>
          <p:cNvSpPr/>
          <p:nvPr/>
        </p:nvSpPr>
        <p:spPr>
          <a:xfrm>
            <a:off x="465666" y="1740545"/>
            <a:ext cx="11391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ru-RU" sz="2400" dirty="0"/>
              <a:t>Быстрая конфигурация системы, за счет удобной архитектуры ядра и библиотеки.</a:t>
            </a:r>
          </a:p>
          <a:p>
            <a:pPr marL="342900" indent="-342900">
              <a:buBlip>
                <a:blip r:embed="rId3"/>
              </a:buBlip>
            </a:pPr>
            <a:r>
              <a:rPr lang="ru-RU" sz="2400" dirty="0"/>
              <a:t>Примеры и идеи для устройств и проектов.</a:t>
            </a:r>
          </a:p>
          <a:p>
            <a:pPr marL="342900" indent="-342900">
              <a:buBlip>
                <a:blip r:embed="rId3"/>
              </a:buBlip>
            </a:pPr>
            <a:r>
              <a:rPr lang="ru-RU" sz="2400" dirty="0"/>
              <a:t>Подробные техническое руководство и документация.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67CB87B-8C35-45B3-AC26-549F13FAA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" t="1426"/>
          <a:stretch>
            <a:fillRect/>
          </a:stretch>
        </p:blipFill>
        <p:spPr>
          <a:xfrm>
            <a:off x="909441" y="3346315"/>
            <a:ext cx="10816894" cy="3242457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6040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68D57DC-5A4F-447E-9B7C-5999A6C14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58" y="391142"/>
            <a:ext cx="110001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Home System </a:t>
            </a:r>
            <a:r>
              <a:rPr lang="ru-RU" dirty="0"/>
              <a:t>предоставляет инструменты для реализации модульной автоматизированной системы с возможностью быстрого изменения конфигурации.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Каждый модуль отвечает за небольшой набор устройств.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Все модули объединяются в сеть по </a:t>
            </a:r>
            <a:r>
              <a:rPr lang="en-US" dirty="0" err="1"/>
              <a:t>WiFi</a:t>
            </a:r>
            <a:r>
              <a:rPr lang="en-US" dirty="0"/>
              <a:t>.</a:t>
            </a:r>
            <a:endParaRPr lang="ru-RU" dirty="0"/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Обмен данных по специальным протоколам.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Гибкая настройка взаимосвязей модулей в системе.</a:t>
            </a:r>
            <a:endParaRPr lang="en-US" dirty="0"/>
          </a:p>
          <a:p>
            <a:pPr>
              <a:buBlip>
                <a:blip r:embed="rId3"/>
              </a:buBlip>
            </a:pPr>
            <a:endParaRPr lang="ru-RU" sz="24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0F696DF-FA7A-4D0F-8D60-8B00F342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144" y="3493698"/>
            <a:ext cx="4765982" cy="3178792"/>
          </a:xfrm>
          <a:custGeom>
            <a:avLst/>
            <a:gdLst>
              <a:gd name="connsiteX0" fmla="*/ 503425 w 4528720"/>
              <a:gd name="connsiteY0" fmla="*/ 0 h 3020544"/>
              <a:gd name="connsiteX1" fmla="*/ 4025296 w 4528720"/>
              <a:gd name="connsiteY1" fmla="*/ 0 h 3020544"/>
              <a:gd name="connsiteX2" fmla="*/ 4126746 w 4528720"/>
              <a:gd name="connsiteY2" fmla="*/ 10227 h 3020544"/>
              <a:gd name="connsiteX3" fmla="*/ 4528720 w 4528720"/>
              <a:gd name="connsiteY3" fmla="*/ 503433 h 3020544"/>
              <a:gd name="connsiteX4" fmla="*/ 4528720 w 4528720"/>
              <a:gd name="connsiteY4" fmla="*/ 2517110 h 3020544"/>
              <a:gd name="connsiteX5" fmla="*/ 4025286 w 4528720"/>
              <a:gd name="connsiteY5" fmla="*/ 3020544 h 3020544"/>
              <a:gd name="connsiteX6" fmla="*/ 503434 w 4528720"/>
              <a:gd name="connsiteY6" fmla="*/ 3020544 h 3020544"/>
              <a:gd name="connsiteX7" fmla="*/ 0 w 4528720"/>
              <a:gd name="connsiteY7" fmla="*/ 2517110 h 3020544"/>
              <a:gd name="connsiteX8" fmla="*/ 0 w 4528720"/>
              <a:gd name="connsiteY8" fmla="*/ 503433 h 3020544"/>
              <a:gd name="connsiteX9" fmla="*/ 401975 w 4528720"/>
              <a:gd name="connsiteY9" fmla="*/ 10227 h 302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28720" h="3020544">
                <a:moveTo>
                  <a:pt x="503425" y="0"/>
                </a:moveTo>
                <a:lnTo>
                  <a:pt x="4025296" y="0"/>
                </a:lnTo>
                <a:lnTo>
                  <a:pt x="4126746" y="10227"/>
                </a:lnTo>
                <a:cubicBezTo>
                  <a:pt x="4356152" y="57170"/>
                  <a:pt x="4528720" y="260149"/>
                  <a:pt x="4528720" y="503433"/>
                </a:cubicBezTo>
                <a:lnTo>
                  <a:pt x="4528720" y="2517110"/>
                </a:lnTo>
                <a:cubicBezTo>
                  <a:pt x="4528720" y="2795149"/>
                  <a:pt x="4303325" y="3020544"/>
                  <a:pt x="4025286" y="3020544"/>
                </a:cubicBezTo>
                <a:lnTo>
                  <a:pt x="503434" y="3020544"/>
                </a:lnTo>
                <a:cubicBezTo>
                  <a:pt x="225395" y="3020544"/>
                  <a:pt x="0" y="2795149"/>
                  <a:pt x="0" y="2517110"/>
                </a:cubicBezTo>
                <a:lnTo>
                  <a:pt x="0" y="503433"/>
                </a:lnTo>
                <a:cubicBezTo>
                  <a:pt x="0" y="260149"/>
                  <a:pt x="172568" y="57170"/>
                  <a:pt x="401975" y="10227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534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CB5C594-2D53-4583-99A0-F7DE434C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19" y="250966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Аппаратная реализация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0D8F241-AB30-440B-98AE-EAB40D8E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18" y="1294732"/>
            <a:ext cx="11010181" cy="4310063"/>
          </a:xfrm>
        </p:spPr>
        <p:txBody>
          <a:bodyPr>
            <a:normAutofit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Микроконтроллер — это миниатюрный компьютер, отличающийся наличием контактов ввода-вывода, которые могут управлять другими устройствами.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Логический сигнал с выводов усиливается с помощью специальных схем и позволяет управлять практически любыми приборами.</a:t>
            </a:r>
          </a:p>
          <a:p>
            <a:pPr marL="361950" indent="-36195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69E41C-E5EF-444F-8EB0-F9308370F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r="21253" b="653"/>
          <a:stretch>
            <a:fillRect/>
          </a:stretch>
        </p:blipFill>
        <p:spPr bwMode="auto">
          <a:xfrm>
            <a:off x="7470475" y="3552204"/>
            <a:ext cx="4073106" cy="3054830"/>
          </a:xfrm>
          <a:custGeom>
            <a:avLst/>
            <a:gdLst>
              <a:gd name="connsiteX0" fmla="*/ 1677838 w 3355676"/>
              <a:gd name="connsiteY0" fmla="*/ 0 h 2667277"/>
              <a:gd name="connsiteX1" fmla="*/ 3355676 w 3355676"/>
              <a:gd name="connsiteY1" fmla="*/ 1333639 h 2667277"/>
              <a:gd name="connsiteX2" fmla="*/ 1849387 w 3355676"/>
              <a:gd name="connsiteY2" fmla="*/ 2660393 h 2667277"/>
              <a:gd name="connsiteX3" fmla="*/ 1677863 w 3355676"/>
              <a:gd name="connsiteY3" fmla="*/ 2667277 h 2667277"/>
              <a:gd name="connsiteX4" fmla="*/ 1677813 w 3355676"/>
              <a:gd name="connsiteY4" fmla="*/ 2667277 h 2667277"/>
              <a:gd name="connsiteX5" fmla="*/ 1506289 w 3355676"/>
              <a:gd name="connsiteY5" fmla="*/ 2660393 h 2667277"/>
              <a:gd name="connsiteX6" fmla="*/ 0 w 3355676"/>
              <a:gd name="connsiteY6" fmla="*/ 1333639 h 2667277"/>
              <a:gd name="connsiteX7" fmla="*/ 1677838 w 3355676"/>
              <a:gd name="connsiteY7" fmla="*/ 0 h 266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676" h="2667277">
                <a:moveTo>
                  <a:pt x="1677838" y="0"/>
                </a:moveTo>
                <a:cubicBezTo>
                  <a:pt x="2604482" y="0"/>
                  <a:pt x="3355676" y="597091"/>
                  <a:pt x="3355676" y="1333639"/>
                </a:cubicBezTo>
                <a:cubicBezTo>
                  <a:pt x="3355676" y="2024153"/>
                  <a:pt x="2695447" y="2592097"/>
                  <a:pt x="1849387" y="2660393"/>
                </a:cubicBezTo>
                <a:lnTo>
                  <a:pt x="1677863" y="2667277"/>
                </a:lnTo>
                <a:lnTo>
                  <a:pt x="1677813" y="2667277"/>
                </a:lnTo>
                <a:lnTo>
                  <a:pt x="1506289" y="2660393"/>
                </a:lnTo>
                <a:cubicBezTo>
                  <a:pt x="660229" y="2592097"/>
                  <a:pt x="0" y="2024153"/>
                  <a:pt x="0" y="1333639"/>
                </a:cubicBezTo>
                <a:cubicBezTo>
                  <a:pt x="0" y="597091"/>
                  <a:pt x="751194" y="0"/>
                  <a:pt x="1677838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B3F8C1-1C16-4400-ACEF-AE5AF8BCB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52" t="227" r="9871"/>
          <a:stretch>
            <a:fillRect/>
          </a:stretch>
        </p:blipFill>
        <p:spPr bwMode="auto">
          <a:xfrm>
            <a:off x="648419" y="3552204"/>
            <a:ext cx="3843253" cy="3054831"/>
          </a:xfrm>
          <a:custGeom>
            <a:avLst/>
            <a:gdLst>
              <a:gd name="connsiteX0" fmla="*/ 1677838 w 3355676"/>
              <a:gd name="connsiteY0" fmla="*/ 0 h 2667277"/>
              <a:gd name="connsiteX1" fmla="*/ 3355676 w 3355676"/>
              <a:gd name="connsiteY1" fmla="*/ 1333639 h 2667277"/>
              <a:gd name="connsiteX2" fmla="*/ 1849387 w 3355676"/>
              <a:gd name="connsiteY2" fmla="*/ 2660393 h 2667277"/>
              <a:gd name="connsiteX3" fmla="*/ 1677863 w 3355676"/>
              <a:gd name="connsiteY3" fmla="*/ 2667277 h 2667277"/>
              <a:gd name="connsiteX4" fmla="*/ 1677813 w 3355676"/>
              <a:gd name="connsiteY4" fmla="*/ 2667277 h 2667277"/>
              <a:gd name="connsiteX5" fmla="*/ 1506289 w 3355676"/>
              <a:gd name="connsiteY5" fmla="*/ 2660393 h 2667277"/>
              <a:gd name="connsiteX6" fmla="*/ 0 w 3355676"/>
              <a:gd name="connsiteY6" fmla="*/ 1333639 h 2667277"/>
              <a:gd name="connsiteX7" fmla="*/ 1677838 w 3355676"/>
              <a:gd name="connsiteY7" fmla="*/ 0 h 266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676" h="2667277">
                <a:moveTo>
                  <a:pt x="1677838" y="0"/>
                </a:moveTo>
                <a:cubicBezTo>
                  <a:pt x="2604482" y="0"/>
                  <a:pt x="3355676" y="597091"/>
                  <a:pt x="3355676" y="1333639"/>
                </a:cubicBezTo>
                <a:cubicBezTo>
                  <a:pt x="3355676" y="2024153"/>
                  <a:pt x="2695447" y="2592097"/>
                  <a:pt x="1849387" y="2660393"/>
                </a:cubicBezTo>
                <a:lnTo>
                  <a:pt x="1677863" y="2667277"/>
                </a:lnTo>
                <a:lnTo>
                  <a:pt x="1677813" y="2667277"/>
                </a:lnTo>
                <a:lnTo>
                  <a:pt x="1506289" y="2660393"/>
                </a:lnTo>
                <a:cubicBezTo>
                  <a:pt x="660229" y="2592097"/>
                  <a:pt x="0" y="2024153"/>
                  <a:pt x="0" y="1333639"/>
                </a:cubicBezTo>
                <a:cubicBezTo>
                  <a:pt x="0" y="597091"/>
                  <a:pt x="751194" y="0"/>
                  <a:pt x="1677838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03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SHStheme">
      <a:dk1>
        <a:srgbClr val="000C13"/>
      </a:dk1>
      <a:lt1>
        <a:srgbClr val="CDECFE"/>
      </a:lt1>
      <a:dk2>
        <a:srgbClr val="005F73"/>
      </a:dk2>
      <a:lt2>
        <a:srgbClr val="E9D8A6"/>
      </a:lt2>
      <a:accent1>
        <a:srgbClr val="0A9396"/>
      </a:accent1>
      <a:accent2>
        <a:srgbClr val="ED7D31"/>
      </a:accent2>
      <a:accent3>
        <a:srgbClr val="ABBE40"/>
      </a:accent3>
      <a:accent4>
        <a:srgbClr val="78B91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4254</TotalTime>
  <Words>609</Words>
  <Application>Microsoft Office PowerPoint</Application>
  <PresentationFormat>Широкоэкранный</PresentationFormat>
  <Paragraphs>93</Paragraphs>
  <Slides>25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Franklin Gothic Demi Cond</vt:lpstr>
      <vt:lpstr>Franklin Gothic Medium</vt:lpstr>
      <vt:lpstr>Office Theme</vt:lpstr>
      <vt:lpstr>Smart Home System</vt:lpstr>
      <vt:lpstr>Роль систем автоматизации в современном мире</vt:lpstr>
      <vt:lpstr>Перспективы умного дома </vt:lpstr>
      <vt:lpstr>Проблемы промышленных решений</vt:lpstr>
      <vt:lpstr>Проблемы самостоятельного конструирования</vt:lpstr>
      <vt:lpstr>Цели и задачи</vt:lpstr>
      <vt:lpstr>Презентация PowerPoint</vt:lpstr>
      <vt:lpstr>Презентация PowerPoint</vt:lpstr>
      <vt:lpstr>Аппаратная реализация</vt:lpstr>
      <vt:lpstr>Используемые микроконтроллеры</vt:lpstr>
      <vt:lpstr>Презентация PowerPoint</vt:lpstr>
      <vt:lpstr>Презентация PowerPoint</vt:lpstr>
      <vt:lpstr>Пример системы модулей</vt:lpstr>
      <vt:lpstr>Программная реализация</vt:lpstr>
      <vt:lpstr>Используемые технологии</vt:lpstr>
      <vt:lpstr>Core</vt:lpstr>
      <vt:lpstr>Library</vt:lpstr>
      <vt:lpstr>Взаимодействие с пользователем</vt:lpstr>
      <vt:lpstr>Примеры использования Smart Home System</vt:lpstr>
      <vt:lpstr>SmartSpot</vt:lpstr>
      <vt:lpstr>Презентация PowerPoint</vt:lpstr>
      <vt:lpstr>SmartBank</vt:lpstr>
      <vt:lpstr>Заключение</vt:lpstr>
      <vt:lpstr>Контакты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System</dc:title>
  <dc:creator>Даниил Рязанов</dc:creator>
  <cp:lastModifiedBy>Даниил Рязанов</cp:lastModifiedBy>
  <cp:revision>62</cp:revision>
  <dcterms:created xsi:type="dcterms:W3CDTF">2024-02-09T15:19:55Z</dcterms:created>
  <dcterms:modified xsi:type="dcterms:W3CDTF">2025-03-01T00:54:44Z</dcterms:modified>
</cp:coreProperties>
</file>